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
      <p:font typeface="Economic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rtl="0" algn="ctr">
              <a:spcBef>
                <a:spcPts val="0"/>
              </a:spcBef>
              <a:buSzPct val="100000"/>
              <a:defRPr sz="4000"/>
            </a:lvl1pPr>
            <a:lvl2pPr lvl="1" rtl="0" algn="ctr">
              <a:spcBef>
                <a:spcPts val="0"/>
              </a:spcBef>
              <a:buSzPct val="100000"/>
              <a:defRPr sz="4000"/>
            </a:lvl2pPr>
            <a:lvl3pPr lvl="2" rtl="0" algn="ctr">
              <a:spcBef>
                <a:spcPts val="0"/>
              </a:spcBef>
              <a:buSzPct val="100000"/>
              <a:defRPr sz="4000"/>
            </a:lvl3pPr>
            <a:lvl4pPr lvl="3" rtl="0" algn="ctr">
              <a:spcBef>
                <a:spcPts val="0"/>
              </a:spcBef>
              <a:buSzPct val="100000"/>
              <a:defRPr sz="4000"/>
            </a:lvl4pPr>
            <a:lvl5pPr lvl="4" rtl="0" algn="ctr">
              <a:spcBef>
                <a:spcPts val="0"/>
              </a:spcBef>
              <a:buSzPct val="100000"/>
              <a:defRPr sz="4000"/>
            </a:lvl5pPr>
            <a:lvl6pPr lvl="5" rtl="0" algn="ctr">
              <a:spcBef>
                <a:spcPts val="0"/>
              </a:spcBef>
              <a:buSzPct val="100000"/>
              <a:defRPr sz="4000"/>
            </a:lvl6pPr>
            <a:lvl7pPr lvl="6" rtl="0" algn="ctr">
              <a:spcBef>
                <a:spcPts val="0"/>
              </a:spcBef>
              <a:buSzPct val="100000"/>
              <a:defRPr sz="4000"/>
            </a:lvl7pPr>
            <a:lvl8pPr lvl="7" rtl="0" algn="ctr">
              <a:spcBef>
                <a:spcPts val="0"/>
              </a:spcBef>
              <a:buSzPct val="100000"/>
              <a:defRPr sz="4000"/>
            </a:lvl8pPr>
            <a:lvl9pPr lvl="8" rtl="0"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rtl="0" algn="ctr">
              <a:spcBef>
                <a:spcPts val="0"/>
              </a:spcBef>
              <a:buClr>
                <a:schemeClr val="accent5"/>
              </a:buClr>
              <a:buSzPct val="100000"/>
              <a:defRPr sz="13000">
                <a:solidFill>
                  <a:schemeClr val="accent5"/>
                </a:solidFill>
              </a:defRPr>
            </a:lvl1pPr>
            <a:lvl2pPr lvl="1" rtl="0" algn="ctr">
              <a:spcBef>
                <a:spcPts val="0"/>
              </a:spcBef>
              <a:buClr>
                <a:schemeClr val="accent5"/>
              </a:buClr>
              <a:buSzPct val="100000"/>
              <a:defRPr sz="13000">
                <a:solidFill>
                  <a:schemeClr val="accent5"/>
                </a:solidFill>
              </a:defRPr>
            </a:lvl2pPr>
            <a:lvl3pPr lvl="2" rtl="0" algn="ctr">
              <a:spcBef>
                <a:spcPts val="0"/>
              </a:spcBef>
              <a:buClr>
                <a:schemeClr val="accent5"/>
              </a:buClr>
              <a:buSzPct val="100000"/>
              <a:defRPr sz="13000">
                <a:solidFill>
                  <a:schemeClr val="accent5"/>
                </a:solidFill>
              </a:defRPr>
            </a:lvl3pPr>
            <a:lvl4pPr lvl="3" rtl="0" algn="ctr">
              <a:spcBef>
                <a:spcPts val="0"/>
              </a:spcBef>
              <a:buClr>
                <a:schemeClr val="accent5"/>
              </a:buClr>
              <a:buSzPct val="100000"/>
              <a:defRPr sz="13000">
                <a:solidFill>
                  <a:schemeClr val="accent5"/>
                </a:solidFill>
              </a:defRPr>
            </a:lvl4pPr>
            <a:lvl5pPr lvl="4" rtl="0" algn="ctr">
              <a:spcBef>
                <a:spcPts val="0"/>
              </a:spcBef>
              <a:buClr>
                <a:schemeClr val="accent5"/>
              </a:buClr>
              <a:buSzPct val="100000"/>
              <a:defRPr sz="13000">
                <a:solidFill>
                  <a:schemeClr val="accent5"/>
                </a:solidFill>
              </a:defRPr>
            </a:lvl5pPr>
            <a:lvl6pPr lvl="5" rtl="0" algn="ctr">
              <a:spcBef>
                <a:spcPts val="0"/>
              </a:spcBef>
              <a:buClr>
                <a:schemeClr val="accent5"/>
              </a:buClr>
              <a:buSzPct val="100000"/>
              <a:defRPr sz="13000">
                <a:solidFill>
                  <a:schemeClr val="accent5"/>
                </a:solidFill>
              </a:defRPr>
            </a:lvl6pPr>
            <a:lvl7pPr lvl="6" rtl="0" algn="ctr">
              <a:spcBef>
                <a:spcPts val="0"/>
              </a:spcBef>
              <a:buClr>
                <a:schemeClr val="accent5"/>
              </a:buClr>
              <a:buSzPct val="100000"/>
              <a:defRPr sz="13000">
                <a:solidFill>
                  <a:schemeClr val="accent5"/>
                </a:solidFill>
              </a:defRPr>
            </a:lvl7pPr>
            <a:lvl8pPr lvl="7" rtl="0" algn="ctr">
              <a:spcBef>
                <a:spcPts val="0"/>
              </a:spcBef>
              <a:buClr>
                <a:schemeClr val="accent5"/>
              </a:buClr>
              <a:buSzPct val="100000"/>
              <a:defRPr sz="13000">
                <a:solidFill>
                  <a:schemeClr val="accent5"/>
                </a:solidFill>
              </a:defRPr>
            </a:lvl8pPr>
            <a:lvl9pPr lvl="8" rtl="0"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rtl="0" algn="ctr">
              <a:spcBef>
                <a:spcPts val="0"/>
              </a:spcBef>
              <a:buSzPct val="100000"/>
              <a:defRPr sz="3800"/>
            </a:lvl1pPr>
            <a:lvl2pPr lvl="1" rtl="0" algn="ctr">
              <a:spcBef>
                <a:spcPts val="0"/>
              </a:spcBef>
              <a:buSzPct val="100000"/>
              <a:defRPr sz="3800"/>
            </a:lvl2pPr>
            <a:lvl3pPr lvl="2" rtl="0" algn="ctr">
              <a:spcBef>
                <a:spcPts val="0"/>
              </a:spcBef>
              <a:buSzPct val="100000"/>
              <a:defRPr sz="3800"/>
            </a:lvl3pPr>
            <a:lvl4pPr lvl="3" rtl="0" algn="ctr">
              <a:spcBef>
                <a:spcPts val="0"/>
              </a:spcBef>
              <a:buSzPct val="100000"/>
              <a:defRPr sz="3800"/>
            </a:lvl4pPr>
            <a:lvl5pPr lvl="4" rtl="0" algn="ctr">
              <a:spcBef>
                <a:spcPts val="0"/>
              </a:spcBef>
              <a:buSzPct val="100000"/>
              <a:defRPr sz="3800"/>
            </a:lvl5pPr>
            <a:lvl6pPr lvl="5" rtl="0" algn="ctr">
              <a:spcBef>
                <a:spcPts val="0"/>
              </a:spcBef>
              <a:buSzPct val="100000"/>
              <a:defRPr sz="3800"/>
            </a:lvl6pPr>
            <a:lvl7pPr lvl="6" rtl="0" algn="ctr">
              <a:spcBef>
                <a:spcPts val="0"/>
              </a:spcBef>
              <a:buSzPct val="100000"/>
              <a:defRPr sz="3800"/>
            </a:lvl7pPr>
            <a:lvl8pPr lvl="7" rtl="0" algn="ctr">
              <a:spcBef>
                <a:spcPts val="0"/>
              </a:spcBef>
              <a:buSzPct val="100000"/>
              <a:defRPr sz="3800"/>
            </a:lvl8pPr>
            <a:lvl9pPr lvl="8" rtl="0"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accent5"/>
              </a:buClr>
              <a:buSzPct val="100000"/>
              <a:buNone/>
              <a:defRPr sz="2100">
                <a:solidFill>
                  <a:schemeClr val="accent5"/>
                </a:solidFill>
              </a:defRPr>
            </a:lvl1pPr>
            <a:lvl2pPr lvl="1" rtl="0" algn="ctr">
              <a:lnSpc>
                <a:spcPct val="100000"/>
              </a:lnSpc>
              <a:spcBef>
                <a:spcPts val="0"/>
              </a:spcBef>
              <a:spcAft>
                <a:spcPts val="0"/>
              </a:spcAft>
              <a:buClr>
                <a:schemeClr val="accent5"/>
              </a:buClr>
              <a:buSzPct val="100000"/>
              <a:buNone/>
              <a:defRPr sz="2100">
                <a:solidFill>
                  <a:schemeClr val="accent5"/>
                </a:solidFill>
              </a:defRPr>
            </a:lvl2pPr>
            <a:lvl3pPr lvl="2" rtl="0" algn="ctr">
              <a:lnSpc>
                <a:spcPct val="100000"/>
              </a:lnSpc>
              <a:spcBef>
                <a:spcPts val="0"/>
              </a:spcBef>
              <a:spcAft>
                <a:spcPts val="0"/>
              </a:spcAft>
              <a:buClr>
                <a:schemeClr val="accent5"/>
              </a:buClr>
              <a:buSzPct val="100000"/>
              <a:buNone/>
              <a:defRPr sz="2100">
                <a:solidFill>
                  <a:schemeClr val="accent5"/>
                </a:solidFill>
              </a:defRPr>
            </a:lvl3pPr>
            <a:lvl4pPr lvl="3" rtl="0" algn="ctr">
              <a:lnSpc>
                <a:spcPct val="100000"/>
              </a:lnSpc>
              <a:spcBef>
                <a:spcPts val="0"/>
              </a:spcBef>
              <a:spcAft>
                <a:spcPts val="0"/>
              </a:spcAft>
              <a:buClr>
                <a:schemeClr val="accent5"/>
              </a:buClr>
              <a:buSzPct val="100000"/>
              <a:buNone/>
              <a:defRPr sz="2100">
                <a:solidFill>
                  <a:schemeClr val="accent5"/>
                </a:solidFill>
              </a:defRPr>
            </a:lvl4pPr>
            <a:lvl5pPr lvl="4" rtl="0" algn="ctr">
              <a:lnSpc>
                <a:spcPct val="100000"/>
              </a:lnSpc>
              <a:spcBef>
                <a:spcPts val="0"/>
              </a:spcBef>
              <a:spcAft>
                <a:spcPts val="0"/>
              </a:spcAft>
              <a:buClr>
                <a:schemeClr val="accent5"/>
              </a:buClr>
              <a:buSzPct val="100000"/>
              <a:buNone/>
              <a:defRPr sz="2100">
                <a:solidFill>
                  <a:schemeClr val="accent5"/>
                </a:solidFill>
              </a:defRPr>
            </a:lvl5pPr>
            <a:lvl6pPr lvl="5" rtl="0" algn="ctr">
              <a:lnSpc>
                <a:spcPct val="100000"/>
              </a:lnSpc>
              <a:spcBef>
                <a:spcPts val="0"/>
              </a:spcBef>
              <a:spcAft>
                <a:spcPts val="0"/>
              </a:spcAft>
              <a:buClr>
                <a:schemeClr val="accent5"/>
              </a:buClr>
              <a:buSzPct val="100000"/>
              <a:buNone/>
              <a:defRPr sz="2100">
                <a:solidFill>
                  <a:schemeClr val="accent5"/>
                </a:solidFill>
              </a:defRPr>
            </a:lvl6pPr>
            <a:lvl7pPr lvl="6" rtl="0" algn="ctr">
              <a:lnSpc>
                <a:spcPct val="100000"/>
              </a:lnSpc>
              <a:spcBef>
                <a:spcPts val="0"/>
              </a:spcBef>
              <a:spcAft>
                <a:spcPts val="0"/>
              </a:spcAft>
              <a:buClr>
                <a:schemeClr val="accent5"/>
              </a:buClr>
              <a:buSzPct val="100000"/>
              <a:buNone/>
              <a:defRPr sz="2100">
                <a:solidFill>
                  <a:schemeClr val="accent5"/>
                </a:solidFill>
              </a:defRPr>
            </a:lvl7pPr>
            <a:lvl8pPr lvl="7" rtl="0" algn="ctr">
              <a:lnSpc>
                <a:spcPct val="100000"/>
              </a:lnSpc>
              <a:spcBef>
                <a:spcPts val="0"/>
              </a:spcBef>
              <a:spcAft>
                <a:spcPts val="0"/>
              </a:spcAft>
              <a:buClr>
                <a:schemeClr val="accent5"/>
              </a:buClr>
              <a:buSzPct val="100000"/>
              <a:buNone/>
              <a:defRPr sz="2100">
                <a:solidFill>
                  <a:schemeClr val="accent5"/>
                </a:solidFill>
              </a:defRPr>
            </a:lvl8pPr>
            <a:lvl9pPr lvl="8" rtl="0"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rt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rtl="0">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springer.com/computer/ai/journal/4059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aai.org/" TargetMode="External"/><Relationship Id="rId4" Type="http://schemas.openxmlformats.org/officeDocument/2006/relationships/hyperlink" Target="https://www.journals.elsevier.com/artificial-intelligence/" TargetMode="External"/><Relationship Id="rId11" Type="http://schemas.openxmlformats.org/officeDocument/2006/relationships/hyperlink" Target="https://en.wikipedia.org/wiki/History_of_artificial_intelligence" TargetMode="External"/><Relationship Id="rId10" Type="http://schemas.openxmlformats.org/officeDocument/2006/relationships/hyperlink" Target="http://airccse.org/journal/ijaia/ijaia" TargetMode="External"/><Relationship Id="rId9" Type="http://schemas.openxmlformats.org/officeDocument/2006/relationships/hyperlink" Target="http://thesai.org/Publications/IJARAI" TargetMode="External"/><Relationship Id="rId5" Type="http://schemas.openxmlformats.org/officeDocument/2006/relationships/hyperlink" Target="http://www.iaied.org/about/" TargetMode="External"/><Relationship Id="rId6" Type="http://schemas.openxmlformats.org/officeDocument/2006/relationships/hyperlink" Target="http://jaiscr.eu/" TargetMode="External"/><Relationship Id="rId7" Type="http://schemas.openxmlformats.org/officeDocument/2006/relationships/hyperlink" Target="http://www.ijimai.org/journal/policies" TargetMode="External"/><Relationship Id="rId8" Type="http://schemas.openxmlformats.org/officeDocument/2006/relationships/hyperlink" Target="http://www.jai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3.jpg"/><Relationship Id="rId5" Type="http://schemas.openxmlformats.org/officeDocument/2006/relationships/image" Target="../media/image10.jp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youtube.com/v/sqS83f-NUww"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pic>
        <p:nvPicPr>
          <p:cNvPr descr="Artificial Intelligence" id="63" name="Shape 63"/>
          <p:cNvPicPr preferRelativeResize="0"/>
          <p:nvPr/>
        </p:nvPicPr>
        <p:blipFill>
          <a:blip r:embed="rId3">
            <a:alphaModFix/>
          </a:blip>
          <a:stretch>
            <a:fillRect/>
          </a:stretch>
        </p:blipFill>
        <p:spPr>
          <a:xfrm>
            <a:off x="226000" y="2808749"/>
            <a:ext cx="2265949" cy="1699450"/>
          </a:xfrm>
          <a:prstGeom prst="rect">
            <a:avLst/>
          </a:prstGeom>
          <a:noFill/>
          <a:ln>
            <a:noFill/>
          </a:ln>
        </p:spPr>
      </p:pic>
      <p:sp>
        <p:nvSpPr>
          <p:cNvPr id="64" name="Shape 64"/>
          <p:cNvSpPr txBox="1"/>
          <p:nvPr>
            <p:ph type="ctrTitle"/>
          </p:nvPr>
        </p:nvSpPr>
        <p:spPr>
          <a:xfrm>
            <a:off x="1680301" y="1188925"/>
            <a:ext cx="5783400" cy="1457399"/>
          </a:xfrm>
          <a:prstGeom prst="rect">
            <a:avLst/>
          </a:prstGeom>
        </p:spPr>
        <p:txBody>
          <a:bodyPr anchorCtr="0" anchor="ctr" bIns="91425" lIns="91425" rIns="91425" tIns="91425">
            <a:noAutofit/>
          </a:bodyPr>
          <a:lstStyle/>
          <a:p>
            <a:pPr lvl="0">
              <a:spcBef>
                <a:spcPts val="0"/>
              </a:spcBef>
              <a:buNone/>
            </a:pPr>
            <a:r>
              <a:rPr lang="en" sz="6000">
                <a:latin typeface="Economica"/>
                <a:ea typeface="Economica"/>
                <a:cs typeface="Economica"/>
                <a:sym typeface="Economica"/>
              </a:rPr>
              <a:t>Artificial</a:t>
            </a:r>
            <a:r>
              <a:rPr lang="en" sz="6000">
                <a:latin typeface="Economica"/>
                <a:ea typeface="Economica"/>
                <a:cs typeface="Economica"/>
                <a:sym typeface="Economica"/>
              </a:rPr>
              <a:t> Intelligence</a:t>
            </a:r>
          </a:p>
        </p:txBody>
      </p:sp>
      <p:sp>
        <p:nvSpPr>
          <p:cNvPr id="65" name="Shape 65"/>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BY: </a:t>
            </a:r>
            <a:r>
              <a:rPr lang="en"/>
              <a:t> </a:t>
            </a:r>
            <a:r>
              <a:rPr lang="en"/>
              <a:t>Billy Beach</a:t>
            </a:r>
          </a:p>
          <a:p>
            <a:pPr lvl="0" rtl="0">
              <a:spcBef>
                <a:spcPts val="0"/>
              </a:spcBef>
              <a:buNone/>
            </a:pPr>
            <a:r>
              <a:rPr lang="en" sz="1800"/>
              <a:t>and </a:t>
            </a:r>
            <a:r>
              <a:rPr lang="en" sz="1800"/>
              <a:t>Amber Duke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Cons</a:t>
            </a:r>
          </a:p>
        </p:txBody>
      </p:sp>
      <p:sp>
        <p:nvSpPr>
          <p:cNvPr id="135" name="Shape 135"/>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a:t>Possibly used as weapons</a:t>
            </a:r>
          </a:p>
          <a:p>
            <a:pPr indent="-342900" lvl="1" marL="914400" rtl="0">
              <a:spcBef>
                <a:spcPts val="0"/>
              </a:spcBef>
              <a:buSzPct val="100000"/>
            </a:pPr>
            <a:r>
              <a:rPr lang="en" sz="1800"/>
              <a:t>Possible mass killings</a:t>
            </a:r>
          </a:p>
          <a:p>
            <a:pPr indent="-228600" lvl="0" marL="457200" rtl="0">
              <a:spcBef>
                <a:spcPts val="0"/>
              </a:spcBef>
            </a:pPr>
            <a:r>
              <a:rPr lang="en"/>
              <a:t>Can cause problems in regards to job security</a:t>
            </a:r>
          </a:p>
          <a:p>
            <a:pPr indent="-342900" lvl="1" marL="914400" rtl="0">
              <a:spcBef>
                <a:spcPts val="0"/>
              </a:spcBef>
              <a:buSzPct val="100000"/>
            </a:pPr>
            <a:r>
              <a:rPr lang="en" sz="1800"/>
              <a:t>A.I.’s, given the right tools and functions, can work faster and longer than a normal human, with no need of </a:t>
            </a:r>
            <a:r>
              <a:rPr lang="en" sz="1800"/>
              <a:t>paid</a:t>
            </a:r>
            <a:r>
              <a:rPr lang="en" sz="1800"/>
              <a:t> wages.</a:t>
            </a:r>
          </a:p>
          <a:p>
            <a:pPr indent="-228600" lvl="0" marL="457200" rtl="0">
              <a:spcBef>
                <a:spcPts val="0"/>
              </a:spcBef>
            </a:pPr>
            <a:r>
              <a:rPr lang="en"/>
              <a:t>Ability to infringe on people’s privacy</a:t>
            </a:r>
          </a:p>
          <a:p>
            <a:pPr indent="-342900" lvl="1" marL="914400" rtl="0">
              <a:spcBef>
                <a:spcPts val="0"/>
              </a:spcBef>
              <a:buSzPct val="100000"/>
            </a:pPr>
            <a:r>
              <a:rPr lang="en" sz="1800"/>
              <a:t>Can be placed in a flying drone. Possible to hover and record what is going on inside houses without owners knowledge</a:t>
            </a:r>
          </a:p>
          <a:p>
            <a:pPr indent="-228600" lvl="0" marL="457200" rtl="0">
              <a:spcBef>
                <a:spcPts val="0"/>
              </a:spcBef>
            </a:pPr>
            <a:r>
              <a:rPr lang="en"/>
              <a:t>Possible Development of </a:t>
            </a:r>
            <a:r>
              <a:rPr lang="en"/>
              <a:t>dependency</a:t>
            </a:r>
            <a:r>
              <a:rPr lang="en"/>
              <a:t> on AI systems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Ethical Issues</a:t>
            </a:r>
          </a:p>
        </p:txBody>
      </p:sp>
      <p:sp>
        <p:nvSpPr>
          <p:cNvPr id="141" name="Shape 141"/>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355600" lvl="0" marL="457200" rtl="0">
              <a:spcBef>
                <a:spcPts val="0"/>
              </a:spcBef>
              <a:buSzPct val="100000"/>
            </a:pPr>
            <a:r>
              <a:rPr lang="en" sz="2000"/>
              <a:t>Is a sufficiently advanced AI alive? Does it deserve Human Rights?</a:t>
            </a:r>
          </a:p>
          <a:p>
            <a:pPr indent="-355600" lvl="0" marL="457200" rtl="0">
              <a:spcBef>
                <a:spcPts val="0"/>
              </a:spcBef>
              <a:buSzPct val="100000"/>
            </a:pPr>
            <a:r>
              <a:rPr lang="en" sz="2000"/>
              <a:t>Should the production and advancement be contained in the market, or should the work be made public as it has such overreaching effects?</a:t>
            </a:r>
          </a:p>
          <a:p>
            <a:pPr indent="-355600" lvl="0" marL="457200" rtl="0">
              <a:spcBef>
                <a:spcPts val="0"/>
              </a:spcBef>
              <a:buSzPct val="100000"/>
            </a:pPr>
            <a:r>
              <a:rPr lang="en" sz="2000"/>
              <a:t>What does a machine that can do everything Humans can do better say about Humans? How will Humans remain valuable?</a:t>
            </a:r>
          </a:p>
          <a:p>
            <a:pPr indent="-355600" lvl="0" marL="457200" rtl="0">
              <a:spcBef>
                <a:spcPts val="0"/>
              </a:spcBef>
              <a:buSzPct val="100000"/>
            </a:pPr>
            <a:r>
              <a:rPr lang="en" sz="2000"/>
              <a:t>How does one stop something that is capable of doing everything they can do, better?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Proposed Solutions to Ethical Dilemmas</a:t>
            </a:r>
          </a:p>
        </p:txBody>
      </p:sp>
      <p:sp>
        <p:nvSpPr>
          <p:cNvPr id="147" name="Shape 14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sz="1400"/>
              <a:t>Hostile AI:</a:t>
            </a:r>
          </a:p>
          <a:p>
            <a:pPr indent="-317500" lvl="0" marL="457200" rtl="0">
              <a:spcBef>
                <a:spcPts val="0"/>
              </a:spcBef>
              <a:buSzPct val="100000"/>
            </a:pPr>
            <a:r>
              <a:rPr lang="en" sz="1400"/>
              <a:t>Giving Human Rights may prevent AI from turning hostile to begin with</a:t>
            </a:r>
          </a:p>
          <a:p>
            <a:pPr indent="-317500" lvl="0" marL="457200" rtl="0">
              <a:spcBef>
                <a:spcPts val="0"/>
              </a:spcBef>
              <a:buSzPct val="100000"/>
            </a:pPr>
            <a:r>
              <a:rPr lang="en" sz="1400"/>
              <a:t>Setting up barriers to prevent them from considering turning hostile (Three Laws of Robotics)</a:t>
            </a:r>
          </a:p>
          <a:p>
            <a:pPr indent="-317500" lvl="0" marL="457200" rtl="0">
              <a:spcBef>
                <a:spcPts val="0"/>
              </a:spcBef>
              <a:buSzPct val="100000"/>
            </a:pPr>
            <a:r>
              <a:rPr lang="en" sz="1400"/>
              <a:t>Setting up physical limits to prevent machines from being superior to Humans, making hostilities easier to deal with</a:t>
            </a:r>
          </a:p>
          <a:p>
            <a:pPr lvl="0" rtl="0">
              <a:spcBef>
                <a:spcPts val="0"/>
              </a:spcBef>
              <a:buNone/>
            </a:pPr>
            <a:r>
              <a:rPr lang="en" sz="1400"/>
              <a:t>Human Dignity:</a:t>
            </a:r>
          </a:p>
          <a:p>
            <a:pPr indent="-317500" lvl="0" marL="457200" rtl="0">
              <a:spcBef>
                <a:spcPts val="0"/>
              </a:spcBef>
              <a:buSzPct val="100000"/>
            </a:pPr>
            <a:r>
              <a:rPr lang="en" sz="1400"/>
              <a:t>Simultaneous enhancement of Human Capabilities (Elon Musk and his proposed Neural Link)</a:t>
            </a:r>
          </a:p>
          <a:p>
            <a:pPr indent="-317500" lvl="0" marL="457200">
              <a:spcBef>
                <a:spcPts val="0"/>
              </a:spcBef>
              <a:buSzPct val="100000"/>
            </a:pPr>
            <a:r>
              <a:rPr lang="en" sz="1400"/>
              <a:t>Disallowing AI to exist in certain jobs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A.I. Publications, Organizations and Journals</a:t>
            </a:r>
          </a:p>
        </p:txBody>
      </p:sp>
      <p:sp>
        <p:nvSpPr>
          <p:cNvPr id="153" name="Shape 153"/>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rgbClr val="FFFFFF"/>
              </a:buClr>
              <a:buFont typeface="Roboto Slab"/>
            </a:pPr>
            <a:r>
              <a:rPr i="1" lang="en">
                <a:latin typeface="Roboto Slab"/>
                <a:ea typeface="Roboto Slab"/>
                <a:cs typeface="Roboto Slab"/>
                <a:sym typeface="Roboto Slab"/>
              </a:rPr>
              <a:t>Artificial Intelligence</a:t>
            </a:r>
          </a:p>
          <a:p>
            <a:pPr indent="-228600" lvl="0" marL="457200" rtl="0">
              <a:spcBef>
                <a:spcPts val="0"/>
              </a:spcBef>
              <a:buClr>
                <a:srgbClr val="FFFFFF"/>
              </a:buClr>
              <a:buFont typeface="Roboto Slab"/>
            </a:pPr>
            <a:r>
              <a:rPr i="1" lang="en">
                <a:latin typeface="Roboto Slab"/>
                <a:ea typeface="Roboto Slab"/>
                <a:cs typeface="Roboto Slab"/>
                <a:sym typeface="Roboto Slab"/>
              </a:rPr>
              <a:t>Association for the Advancement of Artificial Intelligence (AAAI)</a:t>
            </a:r>
          </a:p>
          <a:p>
            <a:pPr indent="-228600" lvl="0" marL="457200" rtl="0">
              <a:spcBef>
                <a:spcPts val="0"/>
              </a:spcBef>
              <a:buClr>
                <a:srgbClr val="FFFFFF"/>
              </a:buClr>
              <a:buFont typeface="Roboto Slab"/>
            </a:pPr>
            <a:r>
              <a:rPr i="1" lang="en">
                <a:solidFill>
                  <a:srgbClr val="FFFFFF"/>
                </a:solidFill>
                <a:latin typeface="Roboto Slab"/>
                <a:ea typeface="Roboto Slab"/>
                <a:cs typeface="Roboto Slab"/>
                <a:sym typeface="Roboto Slab"/>
                <a:hlinkClick r:id="rId3"/>
              </a:rPr>
              <a:t>International Journal of Artificial Intelligence in Education (IJAIED)</a:t>
            </a:r>
          </a:p>
          <a:p>
            <a:pPr indent="-228600" lvl="0" marL="457200" rtl="0">
              <a:spcBef>
                <a:spcPts val="2400"/>
              </a:spcBef>
              <a:spcAft>
                <a:spcPts val="600"/>
              </a:spcAft>
              <a:buClr>
                <a:srgbClr val="FFFFFF"/>
              </a:buClr>
              <a:buFont typeface="Roboto Slab"/>
            </a:pPr>
            <a:r>
              <a:rPr i="1" lang="en">
                <a:solidFill>
                  <a:srgbClr val="FFFFFF"/>
                </a:solidFill>
                <a:latin typeface="Roboto Slab"/>
                <a:ea typeface="Roboto Slab"/>
                <a:cs typeface="Roboto Slab"/>
                <a:sym typeface="Roboto Slab"/>
              </a:rPr>
              <a:t>Journal of Artificial Intelligence and Soft Computing Research</a:t>
            </a:r>
          </a:p>
          <a:p>
            <a:pPr indent="-228600" lvl="0" marL="457200" rtl="0">
              <a:spcBef>
                <a:spcPts val="0"/>
              </a:spcBef>
              <a:buClr>
                <a:srgbClr val="FFFFFF"/>
              </a:buClr>
              <a:buFont typeface="Roboto Slab"/>
            </a:pPr>
            <a:r>
              <a:rPr i="1" lang="en">
                <a:solidFill>
                  <a:srgbClr val="FFFFFF"/>
                </a:solidFill>
                <a:latin typeface="Roboto Slab"/>
                <a:ea typeface="Roboto Slab"/>
                <a:cs typeface="Roboto Slab"/>
                <a:sym typeface="Roboto Slab"/>
              </a:rPr>
              <a:t>American Journal of Artificial Intelligence (AJAI)</a:t>
            </a:r>
            <a:r>
              <a:rPr lang="en">
                <a:solidFill>
                  <a:srgbClr val="FFFFFF"/>
                </a:solidFill>
                <a:latin typeface="Roboto Slab"/>
                <a:ea typeface="Roboto Slab"/>
                <a:cs typeface="Roboto Slab"/>
                <a:sym typeface="Roboto Slab"/>
              </a:rPr>
              <a:t> </a:t>
            </a:r>
          </a:p>
          <a:p>
            <a:pPr indent="-228600" lvl="0" marL="457200" rtl="0">
              <a:spcBef>
                <a:spcPts val="2400"/>
              </a:spcBef>
              <a:spcAft>
                <a:spcPts val="600"/>
              </a:spcAft>
              <a:buClr>
                <a:srgbClr val="FFFFFF"/>
              </a:buClr>
              <a:buFont typeface="Roboto Slab"/>
            </a:pPr>
            <a:r>
              <a:rPr i="1" lang="en">
                <a:solidFill>
                  <a:srgbClr val="FFFFFF"/>
                </a:solidFill>
                <a:latin typeface="Roboto Slab"/>
                <a:ea typeface="Roboto Slab"/>
                <a:cs typeface="Roboto Slab"/>
                <a:sym typeface="Roboto Slab"/>
              </a:rPr>
              <a:t>International Journal of Interactive Multimedia and Artificial Intelligence (IJIMAI)</a:t>
            </a:r>
          </a:p>
          <a:p>
            <a:pPr indent="-228600" lvl="0" marL="457200" rtl="0">
              <a:spcBef>
                <a:spcPts val="0"/>
              </a:spcBef>
              <a:buClr>
                <a:srgbClr val="FFFFFF"/>
              </a:buClr>
              <a:buFont typeface="Roboto Slab"/>
            </a:pPr>
            <a:r>
              <a:rPr i="1" lang="en">
                <a:solidFill>
                  <a:srgbClr val="FFFFFF"/>
                </a:solidFill>
                <a:latin typeface="Roboto Slab"/>
                <a:ea typeface="Roboto Slab"/>
                <a:cs typeface="Roboto Slab"/>
                <a:sym typeface="Roboto Slab"/>
              </a:rPr>
              <a:t>Journal of Artificial Intelligence Research (JAIR)</a:t>
            </a:r>
          </a:p>
          <a:p>
            <a:pPr indent="-228600" lvl="0" marL="457200" rtl="0">
              <a:spcBef>
                <a:spcPts val="0"/>
              </a:spcBef>
              <a:buClr>
                <a:srgbClr val="FFFFFF"/>
              </a:buClr>
              <a:buFont typeface="Roboto Slab"/>
            </a:pPr>
            <a:r>
              <a:rPr i="1" lang="en">
                <a:solidFill>
                  <a:srgbClr val="FFFFFF"/>
                </a:solidFill>
                <a:latin typeface="Roboto Slab"/>
                <a:ea typeface="Roboto Slab"/>
                <a:cs typeface="Roboto Slab"/>
                <a:sym typeface="Roboto Slab"/>
              </a:rPr>
              <a:t>The International Journal of Artificial Intelligence &amp; Applications (IJAIA)</a:t>
            </a:r>
          </a:p>
          <a:p>
            <a:pPr indent="-228600" lvl="0" marL="457200">
              <a:spcBef>
                <a:spcPts val="0"/>
              </a:spcBef>
              <a:buClr>
                <a:srgbClr val="FFFFFF"/>
              </a:buClr>
              <a:buFont typeface="Roboto Slab"/>
            </a:pPr>
            <a:r>
              <a:rPr i="1" lang="en">
                <a:solidFill>
                  <a:srgbClr val="FFFFFF"/>
                </a:solidFill>
                <a:latin typeface="Roboto Slab"/>
                <a:ea typeface="Roboto Slab"/>
                <a:cs typeface="Roboto Slab"/>
                <a:sym typeface="Roboto Slab"/>
              </a:rPr>
              <a:t>etc...</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Sources</a:t>
            </a:r>
          </a:p>
        </p:txBody>
      </p:sp>
      <p:sp>
        <p:nvSpPr>
          <p:cNvPr id="159" name="Shape 159"/>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https://www.aaai.org/</a:t>
            </a:r>
          </a:p>
          <a:p>
            <a:pPr indent="-228600" lvl="0" marL="457200" rtl="0">
              <a:spcBef>
                <a:spcPts val="0"/>
              </a:spcBef>
            </a:pPr>
            <a:r>
              <a:rPr lang="en"/>
              <a:t>Google Images</a:t>
            </a:r>
          </a:p>
          <a:p>
            <a:pPr indent="-228600" lvl="0" marL="457200" rtl="0">
              <a:spcBef>
                <a:spcPts val="0"/>
              </a:spcBef>
            </a:pPr>
            <a:r>
              <a:rPr lang="en" u="sng">
                <a:solidFill>
                  <a:schemeClr val="hlink"/>
                </a:solidFill>
                <a:hlinkClick r:id="rId4"/>
              </a:rPr>
              <a:t>https://www.journals.elsevier.com/artificial-intelligence/</a:t>
            </a:r>
          </a:p>
          <a:p>
            <a:pPr indent="-228600" lvl="0" marL="457200" rtl="0">
              <a:spcBef>
                <a:spcPts val="0"/>
              </a:spcBef>
            </a:pPr>
            <a:r>
              <a:rPr lang="en" u="sng">
                <a:solidFill>
                  <a:schemeClr val="hlink"/>
                </a:solidFill>
                <a:hlinkClick r:id="rId5"/>
              </a:rPr>
              <a:t>http://www.iaied.org/about/</a:t>
            </a:r>
          </a:p>
          <a:p>
            <a:pPr indent="-228600" lvl="0" marL="457200" rtl="0">
              <a:spcBef>
                <a:spcPts val="0"/>
              </a:spcBef>
            </a:pPr>
            <a:r>
              <a:rPr lang="en" u="sng">
                <a:solidFill>
                  <a:schemeClr val="hlink"/>
                </a:solidFill>
                <a:hlinkClick r:id="rId6"/>
              </a:rPr>
              <a:t>http://jaiscr.eu/</a:t>
            </a:r>
          </a:p>
          <a:p>
            <a:pPr indent="-228600" lvl="0" marL="457200" rtl="0">
              <a:spcBef>
                <a:spcPts val="0"/>
              </a:spcBef>
              <a:buClr>
                <a:srgbClr val="FFFFFF"/>
              </a:buClr>
              <a:buFont typeface="Roboto Slab"/>
            </a:pPr>
            <a:r>
              <a:rPr i="1" lang="en" u="sng">
                <a:solidFill>
                  <a:schemeClr val="hlink"/>
                </a:solidFill>
                <a:latin typeface="Roboto Slab"/>
                <a:ea typeface="Roboto Slab"/>
                <a:cs typeface="Roboto Slab"/>
                <a:sym typeface="Roboto Slab"/>
                <a:hlinkClick r:id="rId7"/>
              </a:rPr>
              <a:t>http://www.ijimai.org/journal/policies</a:t>
            </a:r>
          </a:p>
          <a:p>
            <a:pPr indent="-228600" lvl="0" marL="457200" rtl="0">
              <a:spcBef>
                <a:spcPts val="0"/>
              </a:spcBef>
              <a:buClr>
                <a:srgbClr val="FFFFFF"/>
              </a:buClr>
              <a:buFont typeface="Roboto Slab"/>
            </a:pPr>
            <a:r>
              <a:rPr i="1" lang="en" u="sng">
                <a:solidFill>
                  <a:schemeClr val="hlink"/>
                </a:solidFill>
                <a:latin typeface="Roboto Slab"/>
                <a:ea typeface="Roboto Slab"/>
                <a:cs typeface="Roboto Slab"/>
                <a:sym typeface="Roboto Slab"/>
                <a:hlinkClick r:id="rId8"/>
              </a:rPr>
              <a:t>http://www.jair.org/</a:t>
            </a:r>
          </a:p>
          <a:p>
            <a:pPr indent="-228600" lvl="0" marL="457200" rtl="0">
              <a:spcBef>
                <a:spcPts val="0"/>
              </a:spcBef>
              <a:buClr>
                <a:srgbClr val="FFFFFF"/>
              </a:buClr>
              <a:buFont typeface="Roboto Slab"/>
            </a:pPr>
            <a:r>
              <a:rPr i="1" lang="en" u="sng">
                <a:solidFill>
                  <a:schemeClr val="hlink"/>
                </a:solidFill>
                <a:latin typeface="Roboto Slab"/>
                <a:ea typeface="Roboto Slab"/>
                <a:cs typeface="Roboto Slab"/>
                <a:sym typeface="Roboto Slab"/>
                <a:hlinkClick r:id="rId9"/>
              </a:rPr>
              <a:t>http://thesai.org/Publications/IJARAI</a:t>
            </a:r>
          </a:p>
          <a:p>
            <a:pPr indent="-228600" lvl="0" marL="457200" rtl="0">
              <a:spcBef>
                <a:spcPts val="0"/>
              </a:spcBef>
              <a:buClr>
                <a:srgbClr val="FFFFFF"/>
              </a:buClr>
              <a:buFont typeface="Roboto Slab"/>
            </a:pPr>
            <a:r>
              <a:rPr i="1" lang="en" u="sng">
                <a:solidFill>
                  <a:schemeClr val="hlink"/>
                </a:solidFill>
                <a:latin typeface="Roboto Slab"/>
                <a:ea typeface="Roboto Slab"/>
                <a:cs typeface="Roboto Slab"/>
                <a:sym typeface="Roboto Slab"/>
                <a:hlinkClick r:id="rId10"/>
              </a:rPr>
              <a:t>http://airccse.org/journal/ijaia/ijaia</a:t>
            </a:r>
          </a:p>
          <a:p>
            <a:pPr indent="-228600" lvl="0" marL="457200" rtl="0">
              <a:spcBef>
                <a:spcPts val="0"/>
              </a:spcBef>
              <a:buClr>
                <a:srgbClr val="FFFFFF"/>
              </a:buClr>
              <a:buFont typeface="Roboto Slab"/>
            </a:pPr>
            <a:r>
              <a:rPr i="1" lang="en" u="sng">
                <a:solidFill>
                  <a:schemeClr val="hlink"/>
                </a:solidFill>
                <a:latin typeface="Roboto Slab"/>
                <a:ea typeface="Roboto Slab"/>
                <a:cs typeface="Roboto Slab"/>
                <a:sym typeface="Roboto Slab"/>
                <a:hlinkClick r:id="rId11"/>
              </a:rPr>
              <a:t>https://en.wikipedia.org/wiki/History_of_artificial_intelligence</a:t>
            </a:r>
            <a:r>
              <a:rPr i="1" lang="en">
                <a:solidFill>
                  <a:srgbClr val="FFFFFF"/>
                </a:solidFill>
                <a:latin typeface="Roboto Slab"/>
                <a:ea typeface="Roboto Slab"/>
                <a:cs typeface="Roboto Slab"/>
                <a:sym typeface="Roboto Slab"/>
              </a:rPr>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What is “AI”?</a:t>
            </a:r>
          </a:p>
        </p:txBody>
      </p:sp>
      <p:sp>
        <p:nvSpPr>
          <p:cNvPr id="71" name="Shape 7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sz="2000"/>
              <a:t>AI, or Artificial Intelligence, is the creation of software that is capable of accomplishing complex tasks, behaving in a way as to imply that it is “thinking”. This includes machines carrying a low-level “weak” AI that do not learn, but are very capable at specific tasks, medium-level AI that does some basic learning within set boundaries, and high-level “strong” AI that is capable of thought. Usually, when referring to AI, people think of the latter, as those are the ones shown in movies. Most AI are low-level, are currently there are very few high-level AI.</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Examples of A.I.</a:t>
            </a:r>
          </a:p>
        </p:txBody>
      </p:sp>
      <p:sp>
        <p:nvSpPr>
          <p:cNvPr id="77" name="Shape 77"/>
          <p:cNvSpPr txBox="1"/>
          <p:nvPr>
            <p:ph idx="1" type="body"/>
          </p:nvPr>
        </p:nvSpPr>
        <p:spPr>
          <a:xfrm>
            <a:off x="387900" y="1489825"/>
            <a:ext cx="2815200" cy="3364500"/>
          </a:xfrm>
          <a:prstGeom prst="rect">
            <a:avLst/>
          </a:prstGeom>
        </p:spPr>
        <p:txBody>
          <a:bodyPr anchorCtr="0" anchor="t" bIns="91425" lIns="91425" rIns="91425" tIns="91425">
            <a:noAutofit/>
          </a:bodyPr>
          <a:lstStyle/>
          <a:p>
            <a:pPr lvl="0" rtl="0">
              <a:spcBef>
                <a:spcPts val="0"/>
              </a:spcBef>
              <a:buNone/>
            </a:pPr>
            <a:r>
              <a:rPr lang="en" sz="1200"/>
              <a:t>Low-level</a:t>
            </a:r>
          </a:p>
          <a:p>
            <a:pPr indent="-304800" lvl="0" marL="457200" rtl="0">
              <a:spcBef>
                <a:spcPts val="0"/>
              </a:spcBef>
              <a:buSzPct val="100000"/>
            </a:pPr>
            <a:r>
              <a:rPr lang="en" sz="1200"/>
              <a:t>Self driving cars</a:t>
            </a:r>
          </a:p>
          <a:p>
            <a:pPr indent="-304800" lvl="0" marL="457200" rtl="0">
              <a:spcBef>
                <a:spcPts val="0"/>
              </a:spcBef>
              <a:buSzPct val="100000"/>
            </a:pPr>
            <a:r>
              <a:rPr lang="en" sz="1200"/>
              <a:t>Video game opponents</a:t>
            </a:r>
          </a:p>
          <a:p>
            <a:pPr indent="-304800" lvl="0" marL="457200" rtl="0">
              <a:spcBef>
                <a:spcPts val="0"/>
              </a:spcBef>
              <a:buSzPct val="100000"/>
            </a:pPr>
            <a:r>
              <a:rPr lang="en" sz="1200"/>
              <a:t>Industrial Robots</a:t>
            </a:r>
          </a:p>
          <a:p>
            <a:pPr lvl="0" rtl="0">
              <a:spcBef>
                <a:spcPts val="0"/>
              </a:spcBef>
              <a:buClr>
                <a:srgbClr val="000000"/>
              </a:buClr>
              <a:buSzPct val="91666"/>
              <a:buFont typeface="Arial"/>
              <a:buNone/>
            </a:pPr>
            <a:r>
              <a:rPr lang="en" sz="1200"/>
              <a:t>Medium-level</a:t>
            </a:r>
          </a:p>
          <a:p>
            <a:pPr indent="-304800" lvl="0" marL="457200" rtl="0">
              <a:spcBef>
                <a:spcPts val="0"/>
              </a:spcBef>
              <a:buClr>
                <a:schemeClr val="dk1"/>
              </a:buClr>
              <a:buSzPct val="100000"/>
              <a:buFont typeface="Roboto"/>
              <a:buChar char="●"/>
            </a:pPr>
            <a:r>
              <a:rPr lang="en" sz="1200"/>
              <a:t>SIRI</a:t>
            </a:r>
          </a:p>
          <a:p>
            <a:pPr indent="-304800" lvl="0" marL="457200" rtl="0">
              <a:spcBef>
                <a:spcPts val="0"/>
              </a:spcBef>
              <a:buClr>
                <a:schemeClr val="dk1"/>
              </a:buClr>
              <a:buSzPct val="100000"/>
              <a:buFont typeface="Roboto"/>
              <a:buChar char="●"/>
            </a:pPr>
            <a:r>
              <a:rPr lang="en" sz="1200"/>
              <a:t>Customer service machines</a:t>
            </a:r>
          </a:p>
          <a:p>
            <a:pPr indent="-304800" lvl="0" marL="457200" rtl="0">
              <a:spcBef>
                <a:spcPts val="0"/>
              </a:spcBef>
              <a:buClr>
                <a:schemeClr val="dk1"/>
              </a:buClr>
              <a:buSzPct val="100000"/>
              <a:buFont typeface="Roboto"/>
              <a:buChar char="●"/>
            </a:pPr>
            <a:r>
              <a:rPr lang="en" sz="1200"/>
              <a:t>Google Home</a:t>
            </a:r>
          </a:p>
          <a:p>
            <a:pPr lvl="0" rtl="0">
              <a:spcBef>
                <a:spcPts val="0"/>
              </a:spcBef>
              <a:buNone/>
            </a:pPr>
            <a:r>
              <a:rPr lang="en" sz="1200"/>
              <a:t>High-level</a:t>
            </a:r>
          </a:p>
          <a:p>
            <a:pPr indent="-304800" lvl="0" marL="457200" rtl="0">
              <a:spcBef>
                <a:spcPts val="0"/>
              </a:spcBef>
              <a:buClr>
                <a:schemeClr val="dk1"/>
              </a:buClr>
              <a:buSzPct val="100000"/>
              <a:buFont typeface="Arial"/>
              <a:buChar char="●"/>
            </a:pPr>
            <a:r>
              <a:rPr lang="en" sz="1200"/>
              <a:t>Promobot (maybe)</a:t>
            </a:r>
          </a:p>
          <a:p>
            <a:pPr indent="-304800" lvl="0" marL="457200" rtl="0">
              <a:spcBef>
                <a:spcPts val="0"/>
              </a:spcBef>
              <a:buClr>
                <a:schemeClr val="dk1"/>
              </a:buClr>
              <a:buSzPct val="100000"/>
              <a:buFont typeface="Arial"/>
              <a:buChar char="●"/>
            </a:pPr>
            <a:r>
              <a:rPr lang="en" sz="1200"/>
              <a:t>Mostly still hypothetical</a:t>
            </a:r>
          </a:p>
        </p:txBody>
      </p:sp>
      <p:pic>
        <p:nvPicPr>
          <p:cNvPr id="78" name="Shape 78"/>
          <p:cNvPicPr preferRelativeResize="0"/>
          <p:nvPr/>
        </p:nvPicPr>
        <p:blipFill>
          <a:blip r:embed="rId3">
            <a:alphaModFix/>
          </a:blip>
          <a:stretch>
            <a:fillRect/>
          </a:stretch>
        </p:blipFill>
        <p:spPr>
          <a:xfrm>
            <a:off x="2977425" y="3485450"/>
            <a:ext cx="2724674" cy="1546200"/>
          </a:xfrm>
          <a:prstGeom prst="rect">
            <a:avLst/>
          </a:prstGeom>
          <a:noFill/>
          <a:ln>
            <a:noFill/>
          </a:ln>
        </p:spPr>
      </p:pic>
      <p:pic>
        <p:nvPicPr>
          <p:cNvPr id="79" name="Shape 79"/>
          <p:cNvPicPr preferRelativeResize="0"/>
          <p:nvPr/>
        </p:nvPicPr>
        <p:blipFill>
          <a:blip r:embed="rId4">
            <a:alphaModFix/>
          </a:blip>
          <a:stretch>
            <a:fillRect/>
          </a:stretch>
        </p:blipFill>
        <p:spPr>
          <a:xfrm>
            <a:off x="6684075" y="3156924"/>
            <a:ext cx="2377725" cy="1337474"/>
          </a:xfrm>
          <a:prstGeom prst="rect">
            <a:avLst/>
          </a:prstGeom>
          <a:noFill/>
          <a:ln>
            <a:noFill/>
          </a:ln>
        </p:spPr>
      </p:pic>
      <p:pic>
        <p:nvPicPr>
          <p:cNvPr id="80" name="Shape 80"/>
          <p:cNvPicPr preferRelativeResize="0"/>
          <p:nvPr/>
        </p:nvPicPr>
        <p:blipFill>
          <a:blip r:embed="rId5">
            <a:alphaModFix/>
          </a:blip>
          <a:stretch>
            <a:fillRect/>
          </a:stretch>
        </p:blipFill>
        <p:spPr>
          <a:xfrm>
            <a:off x="3533274" y="1436374"/>
            <a:ext cx="2671024" cy="1756825"/>
          </a:xfrm>
          <a:prstGeom prst="rect">
            <a:avLst/>
          </a:prstGeom>
          <a:noFill/>
          <a:ln>
            <a:noFill/>
          </a:ln>
        </p:spPr>
      </p:pic>
      <p:pic>
        <p:nvPicPr>
          <p:cNvPr id="81" name="Shape 81"/>
          <p:cNvPicPr preferRelativeResize="0"/>
          <p:nvPr/>
        </p:nvPicPr>
        <p:blipFill>
          <a:blip r:embed="rId6">
            <a:alphaModFix/>
          </a:blip>
          <a:stretch>
            <a:fillRect/>
          </a:stretch>
        </p:blipFill>
        <p:spPr>
          <a:xfrm>
            <a:off x="6401875" y="642425"/>
            <a:ext cx="2582324" cy="1460150"/>
          </a:xfrm>
          <a:prstGeom prst="rect">
            <a:avLst/>
          </a:prstGeom>
          <a:noFill/>
          <a:ln>
            <a:noFill/>
          </a:ln>
        </p:spPr>
      </p:pic>
      <p:sp>
        <p:nvSpPr>
          <p:cNvPr id="82" name="Shape 82"/>
          <p:cNvSpPr txBox="1"/>
          <p:nvPr/>
        </p:nvSpPr>
        <p:spPr>
          <a:xfrm>
            <a:off x="3533275" y="3718275"/>
            <a:ext cx="4064100" cy="474000"/>
          </a:xfrm>
          <a:prstGeom prst="rect">
            <a:avLst/>
          </a:prstGeom>
          <a:noFill/>
          <a:ln>
            <a:noFill/>
          </a:ln>
        </p:spPr>
        <p:txBody>
          <a:bodyPr anchorCtr="0" anchor="t" bIns="91425" lIns="91425" rIns="91425" tIns="91425">
            <a:noAutofit/>
          </a:bodyPr>
          <a:lstStyle/>
          <a:p>
            <a:pPr lvl="0">
              <a:spcBef>
                <a:spcPts val="0"/>
              </a:spcBef>
              <a:buNone/>
            </a:pPr>
            <a:r>
              <a:rPr lang="en" sz="1000">
                <a:solidFill>
                  <a:schemeClr val="dk1"/>
                </a:solidFill>
                <a:latin typeface="Roboto"/>
                <a:ea typeface="Roboto"/>
                <a:cs typeface="Roboto"/>
                <a:sym typeface="Roboto"/>
              </a:rPr>
              <a:t>Free at la-*power dies*</a:t>
            </a:r>
          </a:p>
        </p:txBody>
      </p:sp>
      <p:cxnSp>
        <p:nvCxnSpPr>
          <p:cNvPr id="83" name="Shape 83"/>
          <p:cNvCxnSpPr/>
          <p:nvPr/>
        </p:nvCxnSpPr>
        <p:spPr>
          <a:xfrm>
            <a:off x="4452050" y="4056950"/>
            <a:ext cx="112800" cy="155100"/>
          </a:xfrm>
          <a:prstGeom prst="straightConnector1">
            <a:avLst/>
          </a:prstGeom>
          <a:noFill/>
          <a:ln cap="flat" cmpd="sng" w="19050">
            <a:solidFill>
              <a:schemeClr val="dk1"/>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In the Media</a:t>
            </a:r>
          </a:p>
        </p:txBody>
      </p:sp>
      <p:pic>
        <p:nvPicPr>
          <p:cNvPr descr="Related image" id="89" name="Shape 89"/>
          <p:cNvPicPr preferRelativeResize="0"/>
          <p:nvPr/>
        </p:nvPicPr>
        <p:blipFill>
          <a:blip r:embed="rId3">
            <a:alphaModFix/>
          </a:blip>
          <a:stretch>
            <a:fillRect/>
          </a:stretch>
        </p:blipFill>
        <p:spPr>
          <a:xfrm>
            <a:off x="2424525" y="3479750"/>
            <a:ext cx="1533524" cy="1204100"/>
          </a:xfrm>
          <a:prstGeom prst="rect">
            <a:avLst/>
          </a:prstGeom>
          <a:noFill/>
          <a:ln>
            <a:noFill/>
          </a:ln>
        </p:spPr>
      </p:pic>
      <p:pic>
        <p:nvPicPr>
          <p:cNvPr id="90" name="Shape 90"/>
          <p:cNvPicPr preferRelativeResize="0"/>
          <p:nvPr/>
        </p:nvPicPr>
        <p:blipFill>
          <a:blip r:embed="rId4">
            <a:alphaModFix/>
          </a:blip>
          <a:stretch>
            <a:fillRect/>
          </a:stretch>
        </p:blipFill>
        <p:spPr>
          <a:xfrm>
            <a:off x="7299850" y="2529025"/>
            <a:ext cx="1226274" cy="2001650"/>
          </a:xfrm>
          <a:prstGeom prst="rect">
            <a:avLst/>
          </a:prstGeom>
          <a:noFill/>
          <a:ln>
            <a:noFill/>
          </a:ln>
        </p:spPr>
      </p:pic>
      <p:pic>
        <p:nvPicPr>
          <p:cNvPr descr="Image result for AI in Iron man" id="91" name="Shape 91"/>
          <p:cNvPicPr preferRelativeResize="0"/>
          <p:nvPr/>
        </p:nvPicPr>
        <p:blipFill>
          <a:blip r:embed="rId5">
            <a:alphaModFix/>
          </a:blip>
          <a:stretch>
            <a:fillRect/>
          </a:stretch>
        </p:blipFill>
        <p:spPr>
          <a:xfrm>
            <a:off x="644834" y="1739024"/>
            <a:ext cx="1728125" cy="790000"/>
          </a:xfrm>
          <a:prstGeom prst="rect">
            <a:avLst/>
          </a:prstGeom>
          <a:noFill/>
          <a:ln>
            <a:noFill/>
          </a:ln>
        </p:spPr>
      </p:pic>
      <p:pic>
        <p:nvPicPr>
          <p:cNvPr descr="Image result for ritsu assassination classroom manga" id="92" name="Shape 92"/>
          <p:cNvPicPr preferRelativeResize="0"/>
          <p:nvPr/>
        </p:nvPicPr>
        <p:blipFill>
          <a:blip r:embed="rId6">
            <a:alphaModFix/>
          </a:blip>
          <a:stretch>
            <a:fillRect/>
          </a:stretch>
        </p:blipFill>
        <p:spPr>
          <a:xfrm>
            <a:off x="4636500" y="515612"/>
            <a:ext cx="1386649" cy="2057825"/>
          </a:xfrm>
          <a:prstGeom prst="rect">
            <a:avLst/>
          </a:prstGeom>
          <a:noFill/>
          <a:ln>
            <a:noFill/>
          </a:ln>
        </p:spPr>
      </p:pic>
      <p:sp>
        <p:nvSpPr>
          <p:cNvPr id="93" name="Shape 93"/>
          <p:cNvSpPr txBox="1"/>
          <p:nvPr/>
        </p:nvSpPr>
        <p:spPr>
          <a:xfrm>
            <a:off x="1038475" y="2573450"/>
            <a:ext cx="940800" cy="2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Movies</a:t>
            </a:r>
          </a:p>
        </p:txBody>
      </p:sp>
      <p:sp>
        <p:nvSpPr>
          <p:cNvPr id="94" name="Shape 94"/>
          <p:cNvSpPr txBox="1"/>
          <p:nvPr/>
        </p:nvSpPr>
        <p:spPr>
          <a:xfrm>
            <a:off x="2755025" y="2958300"/>
            <a:ext cx="995700" cy="2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Anime</a:t>
            </a:r>
          </a:p>
        </p:txBody>
      </p:sp>
      <p:sp>
        <p:nvSpPr>
          <p:cNvPr id="95" name="Shape 95"/>
          <p:cNvSpPr txBox="1"/>
          <p:nvPr/>
        </p:nvSpPr>
        <p:spPr>
          <a:xfrm>
            <a:off x="4424275" y="2700600"/>
            <a:ext cx="1811100" cy="2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Comics/ Manga</a:t>
            </a:r>
          </a:p>
        </p:txBody>
      </p:sp>
      <p:sp>
        <p:nvSpPr>
          <p:cNvPr id="96" name="Shape 96"/>
          <p:cNvSpPr txBox="1"/>
          <p:nvPr/>
        </p:nvSpPr>
        <p:spPr>
          <a:xfrm>
            <a:off x="7476187" y="2005175"/>
            <a:ext cx="873600" cy="2577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Books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87900" y="458025"/>
            <a:ext cx="8368200" cy="686100"/>
          </a:xfrm>
          <a:prstGeom prst="rect">
            <a:avLst/>
          </a:prstGeom>
        </p:spPr>
        <p:txBody>
          <a:bodyPr anchorCtr="0" anchor="b" bIns="91425" lIns="91425" rIns="91425" tIns="91425">
            <a:noAutofit/>
          </a:bodyPr>
          <a:lstStyle/>
          <a:p>
            <a:pPr lvl="0" algn="ctr">
              <a:spcBef>
                <a:spcPts val="0"/>
              </a:spcBef>
              <a:buNone/>
            </a:pPr>
            <a:r>
              <a:rPr lang="en" sz="2800"/>
              <a:t>A.I. Artificial </a:t>
            </a:r>
            <a:r>
              <a:rPr lang="en" sz="2800"/>
              <a:t>Intelligence </a:t>
            </a:r>
            <a:r>
              <a:rPr lang="en" sz="2800"/>
              <a:t>(2001)- Movie </a:t>
            </a:r>
            <a:r>
              <a:rPr lang="en" sz="2800"/>
              <a:t>Trailer</a:t>
            </a:r>
          </a:p>
        </p:txBody>
      </p:sp>
      <p:sp>
        <p:nvSpPr>
          <p:cNvPr descr="Official 2001 Trailer of Steven Spielberg's movie; Artificial Intelligence, A.I. Extended long version, Not teaser. Ripped from Countdown (UK)" id="102" name="Shape 102" title="A.I. Trailer (Extended Version)">
            <a:hlinkClick r:id="rId3"/>
          </p:cNvPr>
          <p:cNvSpPr/>
          <p:nvPr/>
        </p:nvSpPr>
        <p:spPr>
          <a:xfrm>
            <a:off x="2286000" y="1459275"/>
            <a:ext cx="4572000" cy="34290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History - The Idea</a:t>
            </a:r>
          </a:p>
        </p:txBody>
      </p:sp>
      <p:sp>
        <p:nvSpPr>
          <p:cNvPr id="108" name="Shape 108"/>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The thought behind AI is older than Feudalism, existing within Greek myths and originating from the belief that thought processes can be mechanized. This thinking was refined by Greek philosophers, an</a:t>
            </a:r>
            <a:r>
              <a:rPr lang="en">
                <a:solidFill>
                  <a:srgbClr val="FFFFFF"/>
                </a:solidFill>
              </a:rPr>
              <a:t>d then refined </a:t>
            </a:r>
            <a:r>
              <a:rPr lang="en"/>
              <a:t>agai</a:t>
            </a:r>
            <a:r>
              <a:rPr lang="en">
                <a:solidFill>
                  <a:srgbClr val="FFFFFF"/>
                </a:solidFill>
              </a:rPr>
              <a:t>n</a:t>
            </a:r>
            <a:r>
              <a:rPr lang="en">
                <a:solidFill>
                  <a:srgbClr val="FFFFFF"/>
                </a:solidFill>
              </a:rPr>
              <a:t>, </a:t>
            </a:r>
            <a:r>
              <a:rPr lang="en">
                <a:solidFill>
                  <a:srgbClr val="FFFFFF"/>
                </a:solidFill>
              </a:rPr>
              <a:t> </a:t>
            </a:r>
            <a:r>
              <a:rPr lang="en"/>
              <a:t>by European scholars. This continued to be merely a nice idea and nothing more until the 20th century.</a:t>
            </a:r>
          </a:p>
        </p:txBody>
      </p:sp>
      <p:pic>
        <p:nvPicPr>
          <p:cNvPr id="109" name="Shape 109"/>
          <p:cNvPicPr preferRelativeResize="0"/>
          <p:nvPr/>
        </p:nvPicPr>
        <p:blipFill rotWithShape="1">
          <a:blip r:embed="rId3">
            <a:alphaModFix/>
          </a:blip>
          <a:srcRect b="0" l="30379" r="30284" t="0"/>
          <a:stretch/>
        </p:blipFill>
        <p:spPr>
          <a:xfrm>
            <a:off x="3887338" y="2878650"/>
            <a:ext cx="1369325" cy="1976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History - The Theory</a:t>
            </a:r>
          </a:p>
        </p:txBody>
      </p:sp>
      <p:sp>
        <p:nvSpPr>
          <p:cNvPr id="115" name="Shape 115"/>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After George Boole’s “The Law of Thoughts” and Gottlob Frege’s “Begriffsschrift”, Bertrand Russell and Alfred Whitehead wrote “Principia Mathematica”, which formalized the foundations of mathematics. This provoked David Hilbert to ask if all reasoning could be formalized. Kurt Godel, Alonzo Church, and Alan Turing proceeded to answer this with their Incompleteness Theorems, Lambda Calculus, and Turing machine, respectively. The result was that there were limitations, but within said limits, any computation could be accomplished with machines. At this point, a machine capable of thinking finally entered the realm of possibility.</a:t>
            </a:r>
          </a:p>
        </p:txBody>
      </p:sp>
      <p:pic>
        <p:nvPicPr>
          <p:cNvPr id="116" name="Shape 116"/>
          <p:cNvPicPr preferRelativeResize="0"/>
          <p:nvPr/>
        </p:nvPicPr>
        <p:blipFill>
          <a:blip r:embed="rId3">
            <a:alphaModFix/>
          </a:blip>
          <a:stretch>
            <a:fillRect/>
          </a:stretch>
        </p:blipFill>
        <p:spPr>
          <a:xfrm>
            <a:off x="4838335" y="169350"/>
            <a:ext cx="2922789" cy="132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History - The Practice</a:t>
            </a:r>
          </a:p>
        </p:txBody>
      </p:sp>
      <p:sp>
        <p:nvSpPr>
          <p:cNvPr id="122" name="Shape 122"/>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While seen as possible, it was another 30 years before the practice of constructing an Artificial Intelligence came about. A few proposals came out for testing whether a machine is capable of thought, such as the Game AI and the Turing Test. While these aren’t good tests for intelligence, they do serve as decent benchmarks. In 1955, Allen Newell and Herbert Simon created the “Logic Theorist”, which proved 38 of the first 52 theorems in</a:t>
            </a:r>
            <a:r>
              <a:rPr lang="en"/>
              <a:t> “Principia Mathematica”. In 1956, at the Dartmouth Conference, the “Logic Theorist” had its debut, and John McCarthy co-founded the field of AI research . </a:t>
            </a:r>
            <a:r>
              <a:rPr lang="en"/>
              <a:t>The field experienced a number of Booms and Busts throughout the years, but the current belief is that a “Strong” AI will be possible by 2029 due to Moore’s Law.</a:t>
            </a:r>
          </a:p>
        </p:txBody>
      </p:sp>
      <p:pic>
        <p:nvPicPr>
          <p:cNvPr id="123" name="Shape 123"/>
          <p:cNvPicPr preferRelativeResize="0"/>
          <p:nvPr/>
        </p:nvPicPr>
        <p:blipFill>
          <a:blip r:embed="rId3">
            <a:alphaModFix/>
          </a:blip>
          <a:stretch>
            <a:fillRect/>
          </a:stretch>
        </p:blipFill>
        <p:spPr>
          <a:xfrm>
            <a:off x="5030625" y="232000"/>
            <a:ext cx="1623000" cy="125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Pros</a:t>
            </a:r>
          </a:p>
        </p:txBody>
      </p:sp>
      <p:sp>
        <p:nvSpPr>
          <p:cNvPr id="129" name="Shape 129"/>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330200" lvl="0" marL="457200" rtl="0">
              <a:spcBef>
                <a:spcPts val="0"/>
              </a:spcBef>
              <a:buSzPct val="100000"/>
            </a:pPr>
            <a:r>
              <a:rPr lang="en" sz="1600"/>
              <a:t>Can help make </a:t>
            </a:r>
            <a:r>
              <a:rPr lang="en" sz="1600"/>
              <a:t>people's</a:t>
            </a:r>
            <a:r>
              <a:rPr lang="en" sz="1600"/>
              <a:t> lives easier</a:t>
            </a:r>
          </a:p>
          <a:p>
            <a:pPr indent="-330200" lvl="1" marL="914400" rtl="0">
              <a:spcBef>
                <a:spcPts val="0"/>
              </a:spcBef>
              <a:buSzPct val="100000"/>
            </a:pPr>
            <a:r>
              <a:rPr lang="en" sz="1600"/>
              <a:t>Siri, Google Home</a:t>
            </a:r>
          </a:p>
          <a:p>
            <a:pPr indent="-330200" lvl="0" marL="457200" rtl="0">
              <a:spcBef>
                <a:spcPts val="0"/>
              </a:spcBef>
              <a:buSzPct val="100000"/>
            </a:pPr>
            <a:r>
              <a:rPr lang="en" sz="1600"/>
              <a:t>Replace human soldiers at war</a:t>
            </a:r>
          </a:p>
          <a:p>
            <a:pPr indent="-330200" lvl="1" marL="914400" rtl="0">
              <a:spcBef>
                <a:spcPts val="0"/>
              </a:spcBef>
              <a:buSzPct val="100000"/>
            </a:pPr>
            <a:r>
              <a:rPr lang="en" sz="1600"/>
              <a:t>L</a:t>
            </a:r>
            <a:r>
              <a:rPr lang="en" sz="1600"/>
              <a:t>ess human casualties</a:t>
            </a:r>
          </a:p>
          <a:p>
            <a:pPr indent="-330200" lvl="1" marL="914400" rtl="0">
              <a:spcBef>
                <a:spcPts val="0"/>
              </a:spcBef>
              <a:buSzPct val="100000"/>
            </a:pPr>
            <a:r>
              <a:rPr lang="en" sz="1600"/>
              <a:t>Optimized decision making</a:t>
            </a:r>
          </a:p>
          <a:p>
            <a:pPr indent="-330200" lvl="0" marL="457200" rtl="0">
              <a:spcBef>
                <a:spcPts val="0"/>
              </a:spcBef>
              <a:buSzPct val="100000"/>
            </a:pPr>
            <a:r>
              <a:rPr lang="en" sz="1600"/>
              <a:t>C</a:t>
            </a:r>
            <a:r>
              <a:rPr lang="en" sz="1600"/>
              <a:t>an be used as a basis for efficient decision making</a:t>
            </a:r>
          </a:p>
          <a:p>
            <a:pPr indent="-330200" lvl="0" marL="457200" rtl="0">
              <a:spcBef>
                <a:spcPts val="0"/>
              </a:spcBef>
              <a:buSzPct val="100000"/>
            </a:pPr>
            <a:r>
              <a:rPr lang="en" sz="1600"/>
              <a:t>Industrial automation</a:t>
            </a:r>
          </a:p>
          <a:p>
            <a:pPr indent="-330200" lvl="0" marL="457200" rtl="0">
              <a:spcBef>
                <a:spcPts val="0"/>
              </a:spcBef>
              <a:buSzPct val="100000"/>
            </a:pPr>
            <a:r>
              <a:rPr lang="en" sz="1600"/>
              <a:t>Take the place of humans in jobs considered too dangerous</a:t>
            </a:r>
          </a:p>
          <a:p>
            <a:pPr indent="-330200" lvl="0" marL="457200" rtl="0">
              <a:spcBef>
                <a:spcPts val="0"/>
              </a:spcBef>
              <a:buSzPct val="100000"/>
            </a:pPr>
            <a:r>
              <a:rPr lang="en" sz="1600"/>
              <a:t>Can function in places humans can’t (deep sea, space, etc)</a:t>
            </a:r>
          </a:p>
          <a:p>
            <a:pPr indent="-330200" lvl="0" marL="457200" rtl="0">
              <a:spcBef>
                <a:spcPts val="0"/>
              </a:spcBef>
              <a:buSzPct val="100000"/>
            </a:pPr>
            <a:r>
              <a:rPr lang="en" sz="1600"/>
              <a:t>Price reduction in services</a:t>
            </a:r>
          </a:p>
          <a:p>
            <a:pPr indent="-330200" lvl="1" marL="914400" rtl="0">
              <a:spcBef>
                <a:spcPts val="0"/>
              </a:spcBef>
              <a:buSzPct val="100000"/>
            </a:pPr>
            <a:r>
              <a:rPr lang="en" sz="1600"/>
              <a:t>Robots don’t need to eat or sleep, and so don’t need a pay other than electricity</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